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3"/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Geo"/>
      <p:regular r:id="rId46"/>
      <p: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Abel"/>
      <p:regular r:id="rId52"/>
    </p:embeddedFont>
    <p:embeddedFont>
      <p:font typeface="Philosopher"/>
      <p:regular r:id="rId53"/>
      <p:bold r:id="rId54"/>
      <p:italic r:id="rId55"/>
      <p:boldItalic r:id="rId56"/>
    </p:embeddedFont>
    <p:embeddedFont>
      <p:font typeface="Rationale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Ge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Geo-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Philosopher-regular.fntdata"/><Relationship Id="rId52" Type="http://schemas.openxmlformats.org/officeDocument/2006/relationships/font" Target="fonts/Abel-regular.fntdata"/><Relationship Id="rId11" Type="http://schemas.openxmlformats.org/officeDocument/2006/relationships/slide" Target="slides/slide5.xml"/><Relationship Id="rId55" Type="http://schemas.openxmlformats.org/officeDocument/2006/relationships/font" Target="fonts/Philosopher-italic.fntdata"/><Relationship Id="rId10" Type="http://schemas.openxmlformats.org/officeDocument/2006/relationships/slide" Target="slides/slide4.xml"/><Relationship Id="rId54" Type="http://schemas.openxmlformats.org/officeDocument/2006/relationships/font" Target="fonts/Philosopher-bold.fntdata"/><Relationship Id="rId13" Type="http://schemas.openxmlformats.org/officeDocument/2006/relationships/slide" Target="slides/slide7.xml"/><Relationship Id="rId57" Type="http://schemas.openxmlformats.org/officeDocument/2006/relationships/font" Target="fonts/Rationale-regular.fntdata"/><Relationship Id="rId12" Type="http://schemas.openxmlformats.org/officeDocument/2006/relationships/slide" Target="slides/slide6.xml"/><Relationship Id="rId56" Type="http://schemas.openxmlformats.org/officeDocument/2006/relationships/font" Target="fonts/Philosopher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2006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Nausea downside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cybernetic entities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epistemological skepticism fueling a distinction between perception and reality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mind as closest thing to a source of external projections, the mind as the ultimate discernible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photographer, im obsessed with imagery, images and vision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hyperreal definition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 sz="3000"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 sz="3000"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 sz="3000"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 sz="3000"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 sz="3000"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 sz="3000"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 sz="3000"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 sz="3000"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Rationale"/>
              <a:buNone/>
              <a:defRPr sz="4800">
                <a:latin typeface="Rationale"/>
                <a:ea typeface="Rationale"/>
                <a:cs typeface="Rationale"/>
                <a:sym typeface="Rationa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Rationale"/>
              <a:buChar char="●"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Rationale"/>
              <a:buChar char="○"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Rationale"/>
              <a:buChar char="■"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●"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○"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■"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●"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○"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■"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tionale"/>
              <a:buNone/>
              <a:defRPr>
                <a:solidFill>
                  <a:schemeClr val="lt2"/>
                </a:solidFill>
                <a:latin typeface="Rationale"/>
                <a:ea typeface="Rationale"/>
                <a:cs typeface="Rationale"/>
                <a:sym typeface="Rationa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Rationale"/>
              <a:buNone/>
              <a:defRPr sz="4800">
                <a:latin typeface="Rationale"/>
                <a:ea typeface="Rationale"/>
                <a:cs typeface="Rationale"/>
                <a:sym typeface="Rationa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hilosopher"/>
              <a:buNone/>
              <a:defRPr sz="4800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hilosopher"/>
              <a:buNone/>
              <a:defRPr sz="4800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hilosopher"/>
              <a:buNone/>
              <a:defRPr sz="4800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hilosopher"/>
              <a:buNone/>
              <a:defRPr sz="4800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hilosopher"/>
              <a:buNone/>
              <a:defRPr sz="4800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hilosopher"/>
              <a:buNone/>
              <a:defRPr sz="4800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hilosopher"/>
              <a:buNone/>
              <a:defRPr sz="4800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hilosopher"/>
              <a:buNone/>
              <a:defRPr sz="4800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Rationale"/>
              <a:buChar char="●"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Rationale"/>
              <a:buChar char="○"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Rationale"/>
              <a:buChar char="■"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●"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○"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■"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●"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○"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Rationale"/>
              <a:buChar char="■"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jpg"/><Relationship Id="rId4" Type="http://schemas.openxmlformats.org/officeDocument/2006/relationships/image" Target="../media/image5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vimeo.com/53464059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Relationship Id="rId4" Type="http://schemas.openxmlformats.org/officeDocument/2006/relationships/image" Target="../media/image25.gif"/><Relationship Id="rId5" Type="http://schemas.openxmlformats.org/officeDocument/2006/relationships/image" Target="../media/image1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8.gif"/><Relationship Id="rId5" Type="http://schemas.openxmlformats.org/officeDocument/2006/relationships/image" Target="../media/image3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bMDr_CFFgWE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g"/><Relationship Id="rId4" Type="http://schemas.openxmlformats.org/officeDocument/2006/relationships/image" Target="../media/image40.jp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gif"/><Relationship Id="rId4" Type="http://schemas.openxmlformats.org/officeDocument/2006/relationships/image" Target="../media/image44.gif"/><Relationship Id="rId5" Type="http://schemas.openxmlformats.org/officeDocument/2006/relationships/image" Target="../media/image41.gif"/><Relationship Id="rId6" Type="http://schemas.openxmlformats.org/officeDocument/2006/relationships/image" Target="../media/image4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-7108"/>
            <a:ext cx="3322200" cy="51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4269000" y="3033938"/>
            <a:ext cx="45006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Design - 210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Prof. Alec McClure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3717450" y="533400"/>
            <a:ext cx="49953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Game 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5" y="2454299"/>
            <a:ext cx="3060776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25" y="3356450"/>
            <a:ext cx="27622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ctrTitle"/>
          </p:nvPr>
        </p:nvSpPr>
        <p:spPr>
          <a:xfrm>
            <a:off x="3717450" y="1570850"/>
            <a:ext cx="4995300" cy="17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Studio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8675"/>
            <a:ext cx="3197875" cy="194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75" y="205975"/>
            <a:ext cx="57150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05975"/>
            <a:ext cx="2620825" cy="344845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idx="1" type="body"/>
          </p:nvPr>
        </p:nvSpPr>
        <p:spPr>
          <a:xfrm>
            <a:off x="627475" y="3654425"/>
            <a:ext cx="4255500" cy="6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“Osmose” </a:t>
            </a:r>
            <a:endParaRPr sz="18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Char Davies (1995)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14266" l="0" r="0" t="0"/>
          <a:stretch/>
        </p:blipFill>
        <p:spPr>
          <a:xfrm>
            <a:off x="0" y="0"/>
            <a:ext cx="9144000" cy="5318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Station3-Sixaxis.png"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04725" cy="149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3632100" y="3824275"/>
            <a:ext cx="1631700" cy="14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Abel"/>
                <a:ea typeface="Abel"/>
                <a:cs typeface="Abel"/>
                <a:sym typeface="Abel"/>
              </a:rPr>
              <a:t>2006</a:t>
            </a:r>
            <a:endParaRPr b="1" sz="48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544425" y="399592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825" y="1925050"/>
            <a:ext cx="6400800" cy="221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837" y="0"/>
            <a:ext cx="567232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type="title"/>
          </p:nvPr>
        </p:nvSpPr>
        <p:spPr>
          <a:xfrm>
            <a:off x="544425" y="399592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 - 08242014 - 03-47-55 PM (1).png" id="171" name="Shape 17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6" y="0"/>
            <a:ext cx="90894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12087" r="0" t="0"/>
          <a:stretch/>
        </p:blipFill>
        <p:spPr>
          <a:xfrm>
            <a:off x="0" y="586975"/>
            <a:ext cx="5482174" cy="35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0" l="0" r="14813" t="0"/>
          <a:stretch/>
        </p:blipFill>
        <p:spPr>
          <a:xfrm>
            <a:off x="5482175" y="1504950"/>
            <a:ext cx="3640550" cy="23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idx="1" type="body"/>
          </p:nvPr>
        </p:nvSpPr>
        <p:spPr>
          <a:xfrm>
            <a:off x="2814675" y="4449900"/>
            <a:ext cx="6329400" cy="693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Mark Farid - Seeing I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wnmowerMan.gif" id="183" name="Shape 183"/>
          <p:cNvPicPr preferRelativeResize="0"/>
          <p:nvPr/>
        </p:nvPicPr>
        <p:blipFill rotWithShape="1">
          <a:blip r:embed="rId3">
            <a:alphaModFix/>
          </a:blip>
          <a:srcRect b="-8084" l="-8084" r="0" t="0"/>
          <a:stretch/>
        </p:blipFill>
        <p:spPr>
          <a:xfrm>
            <a:off x="3293625" y="0"/>
            <a:ext cx="5850374" cy="305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nymneumonic.gif"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50" y="2839450"/>
            <a:ext cx="2880068" cy="230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n.gif"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30825"/>
            <a:ext cx="4637650" cy="260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91850"/>
            <a:ext cx="3335900" cy="4696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rix.gif"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725" y="348350"/>
            <a:ext cx="4308799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lkovich.gif"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725" y="2173948"/>
            <a:ext cx="4308800" cy="2357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related tech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3931675"/>
            <a:ext cx="41988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CAVE (1990s)</a:t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95400"/>
            <a:ext cx="4715025" cy="353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350" y="820875"/>
            <a:ext cx="3535001" cy="3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idx="1" type="body"/>
          </p:nvPr>
        </p:nvSpPr>
        <p:spPr>
          <a:xfrm>
            <a:off x="6672150" y="3931675"/>
            <a:ext cx="21612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AirVR (2014)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4202450" y="3434925"/>
            <a:ext cx="49149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/>
              <a:t>displacements</a:t>
            </a:r>
            <a:endParaRPr b="1" sz="4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michael naimark</a:t>
            </a:r>
            <a:endParaRPr/>
          </a:p>
        </p:txBody>
      </p:sp>
      <p:sp>
        <p:nvSpPr>
          <p:cNvPr descr="YouTube home ... You need Adobe Flash Player to watch this video. ... Art Center  College of ..." id="207" name="Shape 207" title="&amp;quot;Displacements&amp;quot; (silent video) - YouTube">
            <a:hlinkClick r:id="rId3"/>
          </p:cNvPr>
          <p:cNvSpPr/>
          <p:nvPr/>
        </p:nvSpPr>
        <p:spPr>
          <a:xfrm>
            <a:off x="4202450" y="165975"/>
            <a:ext cx="4358600" cy="32689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8" name="Shape 208"/>
          <p:cNvPicPr preferRelativeResize="0"/>
          <p:nvPr/>
        </p:nvPicPr>
        <p:blipFill rotWithShape="1">
          <a:blip r:embed="rId5">
            <a:alphaModFix/>
          </a:blip>
          <a:srcRect b="34619" l="0" r="0" t="0"/>
          <a:stretch/>
        </p:blipFill>
        <p:spPr>
          <a:xfrm>
            <a:off x="389525" y="165974"/>
            <a:ext cx="3557400" cy="45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5068400" y="247950"/>
            <a:ext cx="3770700" cy="27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“</a:t>
            </a:r>
            <a:r>
              <a:rPr lang="en" sz="48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Where am I?</a:t>
            </a:r>
            <a:r>
              <a:rPr lang="en" sz="24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”</a:t>
            </a:r>
            <a:endParaRPr sz="2400">
              <a:solidFill>
                <a:srgbClr val="FFFFFF"/>
              </a:solidFill>
              <a:latin typeface="Rationale"/>
              <a:ea typeface="Rationale"/>
              <a:cs typeface="Rationale"/>
              <a:sym typeface="Rationale"/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Jessica Fletcher </a:t>
            </a:r>
            <a:r>
              <a:rPr lang="en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on the Oculus Rift		</a:t>
            </a:r>
            <a:r>
              <a:rPr i="1" lang="en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Murder She Wrote</a:t>
            </a:r>
            <a:endParaRPr i="1">
              <a:solidFill>
                <a:srgbClr val="FFFFFF"/>
              </a:solidFill>
              <a:latin typeface="Rationale"/>
              <a:ea typeface="Rationale"/>
              <a:cs typeface="Rationale"/>
              <a:sym typeface="Rationale"/>
            </a:endParaRPr>
          </a:p>
        </p:txBody>
      </p:sp>
      <p:pic>
        <p:nvPicPr>
          <p:cNvPr descr="giphy.gif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00" y="247938"/>
            <a:ext cx="47625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ctrTitle"/>
          </p:nvPr>
        </p:nvSpPr>
        <p:spPr>
          <a:xfrm>
            <a:off x="685800" y="335381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ationale"/>
                <a:ea typeface="Rationale"/>
                <a:cs typeface="Rationale"/>
                <a:sym typeface="Rationale"/>
              </a:rPr>
              <a:t>Evolving Interfaces</a:t>
            </a:r>
            <a:r>
              <a:rPr lang="en">
                <a:latin typeface="Rationale"/>
                <a:ea typeface="Rationale"/>
                <a:cs typeface="Rationale"/>
                <a:sym typeface="Rationale"/>
              </a:rPr>
              <a:t> &amp;&amp; </a:t>
            </a:r>
            <a:r>
              <a:rPr lang="en" sz="6000">
                <a:latin typeface="Rationale"/>
                <a:ea typeface="Rationale"/>
                <a:cs typeface="Rationale"/>
                <a:sym typeface="Rationale"/>
              </a:rPr>
              <a:t>VR</a:t>
            </a:r>
            <a:endParaRPr sz="6000">
              <a:latin typeface="Rationale"/>
              <a:ea typeface="Rationale"/>
              <a:cs typeface="Rationale"/>
              <a:sym typeface="Rational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60350" y="81776"/>
            <a:ext cx="82296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Virtual Intelligence Mask by Acconci Studios</a:t>
            </a:r>
            <a:endParaRPr sz="1800"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856"/>
            <a:ext cx="5089050" cy="381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200" y="762850"/>
            <a:ext cx="3816800" cy="38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type="title"/>
          </p:nvPr>
        </p:nvSpPr>
        <p:spPr>
          <a:xfrm>
            <a:off x="6187275" y="4209900"/>
            <a:ext cx="2956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Offline Eye by Wu Juehui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285050" y="205975"/>
            <a:ext cx="3727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Takehito Etani’s Third Eye Project</a:t>
            </a:r>
            <a:endParaRPr sz="180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3375"/>
            <a:ext cx="4184299" cy="40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type="title"/>
          </p:nvPr>
        </p:nvSpPr>
        <p:spPr>
          <a:xfrm>
            <a:off x="4121250" y="0"/>
            <a:ext cx="5022900" cy="4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Kazuhiko Hachiya’s Inter Dis-Communication Machine</a:t>
            </a:r>
            <a:endParaRPr sz="1800"/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125" y="469200"/>
            <a:ext cx="4184301" cy="279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Oculus</a:t>
            </a:r>
            <a:endParaRPr/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now?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-head tracking good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-computers fast enough to make something believable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335075" y="3730718"/>
            <a:ext cx="4741500" cy="1195200"/>
          </a:xfrm>
          <a:prstGeom prst="rect">
            <a:avLst/>
          </a:prstGeom>
          <a:solidFill>
            <a:srgbClr val="FFFFFF">
              <a:alpha val="6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19" y="3725950"/>
            <a:ext cx="4478581" cy="1199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457200" y="53579"/>
            <a:ext cx="8229600" cy="3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Rift </a:t>
            </a:r>
            <a:endParaRPr sz="9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Tech</a:t>
            </a:r>
            <a:endParaRPr sz="9600"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986012"/>
            <a:ext cx="2357825" cy="20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825" y="301275"/>
            <a:ext cx="3801475" cy="27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5">
            <a:alphaModFix/>
          </a:blip>
          <a:srcRect b="19926" l="0" r="0" t="21536"/>
          <a:stretch/>
        </p:blipFill>
        <p:spPr>
          <a:xfrm>
            <a:off x="3246125" y="3180703"/>
            <a:ext cx="3801475" cy="166894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1275600" y="3671550"/>
            <a:ext cx="19704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DK2: 1080p 75hz with positional tracking</a:t>
            </a:r>
            <a:endParaRPr sz="2400">
              <a:solidFill>
                <a:srgbClr val="FFFFFF"/>
              </a:solidFill>
              <a:latin typeface="Rationale"/>
              <a:ea typeface="Rationale"/>
              <a:cs typeface="Rationale"/>
              <a:sym typeface="Rational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.21.jpg"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049" y="1755200"/>
            <a:ext cx="4526951" cy="338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.22.jpg"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"/>
            <a:ext cx="9144001" cy="148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37643"/>
            <a:ext cx="4312249" cy="303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HTC Vive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24868" l="0" r="0" t="0"/>
          <a:stretch/>
        </p:blipFill>
        <p:spPr>
          <a:xfrm>
            <a:off x="279625" y="1279000"/>
            <a:ext cx="8584749" cy="386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ick.gif"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"/>
            <a:ext cx="9144000" cy="54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mni.gif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0"/>
            <a:ext cx="47625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ch.gif"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625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rk1.gif"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82150"/>
            <a:ext cx="4573850" cy="256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rk2.gif" id="273" name="Shape 2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0179" y="2582150"/>
            <a:ext cx="4573821" cy="25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7ikecvtxbscxcfcvkzh.gif"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ndTech.gif"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25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>
            <p:ph type="title"/>
          </p:nvPr>
        </p:nvSpPr>
        <p:spPr>
          <a:xfrm>
            <a:off x="5096400" y="4274675"/>
            <a:ext cx="4047600" cy="8574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dexmo </a:t>
            </a:r>
            <a:r>
              <a:rPr lang="en" sz="1800"/>
              <a:t>on kickstarter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9715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/>
              <a:t>vir·tu·al ˈvərCH(əw)əl/</a:t>
            </a:r>
            <a:r>
              <a:rPr lang="en"/>
              <a:t> adjective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adjective: virtual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 physically existing as such but made by software to appear to do so. "a virtual computer"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synonyms: simulated, artificial, imitation, make-believe; 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10956" r="3907" t="0"/>
          <a:stretch/>
        </p:blipFill>
        <p:spPr>
          <a:xfrm>
            <a:off x="6264475" y="920588"/>
            <a:ext cx="276225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975"/>
            <a:ext cx="6381750" cy="414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818800" y="45622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road to vr, paul bourke</a:t>
            </a:r>
            <a:endParaRPr>
              <a:solidFill>
                <a:srgbClr val="FFFFFF"/>
              </a:solidFill>
              <a:latin typeface="Rationale"/>
              <a:ea typeface="Rationale"/>
              <a:cs typeface="Rationale"/>
              <a:sym typeface="Rational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0"/>
            <a:ext cx="5234000" cy="3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 b="0" l="0" r="47039" t="0"/>
          <a:stretch/>
        </p:blipFill>
        <p:spPr>
          <a:xfrm>
            <a:off x="5919800" y="0"/>
            <a:ext cx="2514990" cy="268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 b="0" l="51749" r="0" t="15354"/>
          <a:stretch/>
        </p:blipFill>
        <p:spPr>
          <a:xfrm>
            <a:off x="5919800" y="2623676"/>
            <a:ext cx="2514990" cy="24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1474000" y="3925500"/>
            <a:ext cx="36576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Leap Motion</a:t>
            </a:r>
            <a:endParaRPr sz="6000">
              <a:solidFill>
                <a:srgbClr val="FFFFFF"/>
              </a:solidFill>
              <a:latin typeface="Rationale"/>
              <a:ea typeface="Rationale"/>
              <a:cs typeface="Rationale"/>
              <a:sym typeface="Rational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6dd00d485cf5c62ec233ef6ab541b.gif"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50" y="-1"/>
            <a:ext cx="66453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394950" y="891675"/>
            <a:ext cx="8042100" cy="1412700"/>
          </a:xfrm>
          <a:prstGeom prst="rect">
            <a:avLst/>
          </a:prstGeom>
          <a:solidFill>
            <a:srgbClr val="000000">
              <a:alpha val="6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type="title"/>
          </p:nvPr>
        </p:nvSpPr>
        <p:spPr>
          <a:xfrm>
            <a:off x="457200" y="205970"/>
            <a:ext cx="8229600" cy="20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 to develop more and more immersive games and interactive applications?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44466"/>
            <a:ext cx="9143999" cy="578795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2130400" y="3450850"/>
            <a:ext cx="5130900" cy="1553100"/>
          </a:xfrm>
          <a:prstGeom prst="rect">
            <a:avLst/>
          </a:prstGeom>
          <a:solidFill>
            <a:srgbClr val="000000">
              <a:alpha val="6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 txBox="1"/>
          <p:nvPr>
            <p:ph type="ctrTitle"/>
          </p:nvPr>
        </p:nvSpPr>
        <p:spPr>
          <a:xfrm>
            <a:off x="811575" y="3545177"/>
            <a:ext cx="7772400" cy="14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be worried </a:t>
            </a:r>
            <a:br>
              <a:rPr lang="en"/>
            </a:br>
            <a:r>
              <a:rPr lang="en"/>
              <a:t>about the future?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“No one ever got drunk </a:t>
            </a:r>
            <a:br>
              <a:rPr lang="en"/>
            </a:br>
            <a:r>
              <a:rPr lang="en"/>
              <a:t>off the word wine.”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413"/>
            <a:ext cx="537210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mblr_nc7t41eLbp1tk6uq5o1_500.gif"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248" y="0"/>
            <a:ext cx="35968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>
            <p:ph type="ctrTitle"/>
          </p:nvPr>
        </p:nvSpPr>
        <p:spPr>
          <a:xfrm>
            <a:off x="1559825" y="187450"/>
            <a:ext cx="4494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22692" l="0" r="0" t="14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>
            <p:ph type="ctrTitle"/>
          </p:nvPr>
        </p:nvSpPr>
        <p:spPr>
          <a:xfrm>
            <a:off x="1200775" y="3624850"/>
            <a:ext cx="6798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all cyborgs.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65" y="0"/>
            <a:ext cx="77002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>
            <p:ph idx="1" type="body"/>
          </p:nvPr>
        </p:nvSpPr>
        <p:spPr>
          <a:xfrm>
            <a:off x="671875" y="3027000"/>
            <a:ext cx="7700100" cy="1047600"/>
          </a:xfrm>
          <a:prstGeom prst="rect">
            <a:avLst/>
          </a:prstGeom>
          <a:solidFill>
            <a:srgbClr val="000000">
              <a:alpha val="6523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“None of this was real, but cold was cold.” </a:t>
            </a:r>
            <a:br>
              <a:rPr lang="en" sz="2400"/>
            </a:br>
            <a:r>
              <a:rPr lang="en" sz="2400"/>
              <a:t>from William Gibson’s Neuromancer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b="4055" l="0" r="0" t="1128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377100" y="247650"/>
            <a:ext cx="5947500" cy="830700"/>
          </a:xfrm>
          <a:prstGeom prst="rect">
            <a:avLst/>
          </a:prstGeom>
          <a:solidFill>
            <a:srgbClr val="000000">
              <a:alpha val="65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confounding the image and the real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720000" y="1211575"/>
            <a:ext cx="2956800" cy="495300"/>
          </a:xfrm>
          <a:prstGeom prst="rect">
            <a:avLst/>
          </a:prstGeom>
          <a:solidFill>
            <a:srgbClr val="000000">
              <a:alpha val="65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indiscernible origins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7" name="Shape 347"/>
          <p:cNvSpPr txBox="1"/>
          <p:nvPr>
            <p:ph idx="4294967295" type="body"/>
          </p:nvPr>
        </p:nvSpPr>
        <p:spPr>
          <a:xfrm>
            <a:off x="4057025" y="3886875"/>
            <a:ext cx="4740900" cy="809100"/>
          </a:xfrm>
          <a:prstGeom prst="rect">
            <a:avLst/>
          </a:prstGeom>
          <a:solidFill>
            <a:srgbClr val="000000">
              <a:alpha val="6523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tionale"/>
                <a:ea typeface="Rationale"/>
                <a:cs typeface="Rationale"/>
                <a:sym typeface="Rationale"/>
              </a:rPr>
              <a:t>“an image without resemblance”</a:t>
            </a:r>
            <a:endParaRPr>
              <a:latin typeface="Rationale"/>
              <a:ea typeface="Rationale"/>
              <a:cs typeface="Rationale"/>
              <a:sym typeface="Rationale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tionale"/>
              <a:ea typeface="Rationale"/>
              <a:cs typeface="Rationale"/>
              <a:sym typeface="Rationale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tionale"/>
              <a:ea typeface="Rationale"/>
              <a:cs typeface="Rationale"/>
              <a:sym typeface="Rational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200150"/>
            <a:ext cx="8822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"Paradoxical logic [ the logic ruling digital media ] emerges when the real-time image dominates the thing represented, real time subsequently prevailing over real space, virtually dominating actuality and turning the concept of reality on its head."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					-Paul Virilio from </a:t>
            </a:r>
            <a:r>
              <a:rPr i="1" lang="en"/>
              <a:t>The Vision Machine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“The senses deceive, reason corrects the errors; consequently, one concluded, reason is the road to the constant; the least sensual ideas must be closest to the ‘true world.’ --It is from the senses that most misfortunes come --they are deceivers, deluders, destroyers.”</a:t>
            </a:r>
            <a:endParaRPr/>
          </a:p>
          <a:p>
            <a:pPr indent="457200" lvl="0" marL="13716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			-Friedrich Nietzsche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4540000" y="1331575"/>
            <a:ext cx="4004700" cy="27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"In Paris I saw panoramas of Jerusalem and Athens. I recognized all the monuments immediately, every building, right down to the tiny room I stayed in in Saint-Sauveur Convent. No traveler has ever endured a rougher ordeal: how was I to know they were going to bring Jerusalem and Athens to Paris?" </a:t>
            </a:r>
            <a:endParaRPr sz="1800"/>
          </a:p>
          <a:p>
            <a:pPr indent="457200" lvl="0" marL="13716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-Chateau-briand</a:t>
            </a:r>
            <a:endParaRPr sz="1400"/>
          </a:p>
        </p:txBody>
      </p:sp>
      <p:pic>
        <p:nvPicPr>
          <p:cNvPr descr="Lwow_Panorama_Raclawicka.jp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1442025"/>
            <a:ext cx="3154674" cy="22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548650" y="178550"/>
            <a:ext cx="80787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Early VR  </a:t>
            </a:r>
            <a:r>
              <a:rPr lang="en" sz="4800"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rPr>
              <a:t>The Panorama</a:t>
            </a:r>
            <a:endParaRPr sz="4800">
              <a:solidFill>
                <a:srgbClr val="FFFFFF"/>
              </a:solidFill>
              <a:latin typeface="Rationale"/>
              <a:ea typeface="Rationale"/>
              <a:cs typeface="Rationale"/>
              <a:sym typeface="Rationale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91600"/>
            <a:ext cx="9144000" cy="11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228600"/>
            <a:ext cx="30099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1" type="body"/>
          </p:nvPr>
        </p:nvSpPr>
        <p:spPr>
          <a:xfrm>
            <a:off x="5791200" y="3931675"/>
            <a:ext cx="41988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Sensorama (1962)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Morton Heilig</a:t>
            </a:r>
            <a:endParaRPr sz="1400"/>
          </a:p>
        </p:txBody>
      </p:sp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53" y="2807486"/>
            <a:ext cx="2019095" cy="177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body"/>
          </p:nvPr>
        </p:nvSpPr>
        <p:spPr>
          <a:xfrm>
            <a:off x="2509675" y="2723700"/>
            <a:ext cx="28482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Stereoscope (1839+)</a:t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475" y="228599"/>
            <a:ext cx="5002700" cy="24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975"/>
            <a:ext cx="9144000" cy="456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vr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06425" y="4014275"/>
            <a:ext cx="31281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Viewmaster (1939)</a:t>
            </a:r>
            <a:endParaRPr/>
          </a:p>
        </p:txBody>
      </p:sp>
      <p:pic>
        <p:nvPicPr>
          <p:cNvPr descr="virtualBoy.gif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200" y="152400"/>
            <a:ext cx="47625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757600" cy="37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3476" y="3027650"/>
            <a:ext cx="1843225" cy="18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1" type="body"/>
          </p:nvPr>
        </p:nvSpPr>
        <p:spPr>
          <a:xfrm>
            <a:off x="5813675" y="3641975"/>
            <a:ext cx="10404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(1995)</a:t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5141" y="3027650"/>
            <a:ext cx="2693184" cy="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